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45"/>
  </p:notesMasterIdLst>
  <p:handoutMasterIdLst>
    <p:handoutMasterId r:id="rId46"/>
  </p:handoutMasterIdLst>
  <p:sldIdLst>
    <p:sldId id="1189" r:id="rId2"/>
    <p:sldId id="1219" r:id="rId3"/>
    <p:sldId id="1248" r:id="rId4"/>
    <p:sldId id="1249" r:id="rId5"/>
    <p:sldId id="1253" r:id="rId6"/>
    <p:sldId id="1165" r:id="rId7"/>
    <p:sldId id="1199" r:id="rId8"/>
    <p:sldId id="1194" r:id="rId9"/>
    <p:sldId id="1256" r:id="rId10"/>
    <p:sldId id="1255" r:id="rId11"/>
    <p:sldId id="1203" r:id="rId12"/>
    <p:sldId id="1258" r:id="rId13"/>
    <p:sldId id="1257" r:id="rId14"/>
    <p:sldId id="1250" r:id="rId15"/>
    <p:sldId id="1247" r:id="rId16"/>
    <p:sldId id="1251" r:id="rId17"/>
    <p:sldId id="1232" r:id="rId18"/>
    <p:sldId id="1239" r:id="rId19"/>
    <p:sldId id="1241" r:id="rId20"/>
    <p:sldId id="1240" r:id="rId21"/>
    <p:sldId id="1242" r:id="rId22"/>
    <p:sldId id="1243" r:id="rId23"/>
    <p:sldId id="1244" r:id="rId24"/>
    <p:sldId id="1245" r:id="rId25"/>
    <p:sldId id="1233" r:id="rId26"/>
    <p:sldId id="1236" r:id="rId27"/>
    <p:sldId id="1234" r:id="rId28"/>
    <p:sldId id="1231" r:id="rId29"/>
    <p:sldId id="1201" r:id="rId30"/>
    <p:sldId id="1220" r:id="rId31"/>
    <p:sldId id="1221" r:id="rId32"/>
    <p:sldId id="1222" r:id="rId33"/>
    <p:sldId id="1223" r:id="rId34"/>
    <p:sldId id="1224" r:id="rId35"/>
    <p:sldId id="1226" r:id="rId36"/>
    <p:sldId id="1227" r:id="rId37"/>
    <p:sldId id="1228" r:id="rId38"/>
    <p:sldId id="1230" r:id="rId39"/>
    <p:sldId id="1200" r:id="rId40"/>
    <p:sldId id="1202" r:id="rId41"/>
    <p:sldId id="1209" r:id="rId42"/>
    <p:sldId id="1210" r:id="rId43"/>
    <p:sldId id="1190" r:id="rId44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 userDrawn="1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0083A2"/>
    <a:srgbClr val="2772E1"/>
    <a:srgbClr val="14458E"/>
    <a:srgbClr val="449E9A"/>
    <a:srgbClr val="5B5245"/>
    <a:srgbClr val="F1AC01"/>
    <a:srgbClr val="90D0CD"/>
    <a:srgbClr val="7FACED"/>
    <a:srgbClr val="F75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88708" autoAdjust="0"/>
  </p:normalViewPr>
  <p:slideViewPr>
    <p:cSldViewPr showGuides="1">
      <p:cViewPr varScale="1">
        <p:scale>
          <a:sx n="105" d="100"/>
          <a:sy n="105" d="100"/>
        </p:scale>
        <p:origin x="72" y="216"/>
      </p:cViewPr>
      <p:guideLst>
        <p:guide orient="horz" pos="599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tc\KyleJi\L8B_TM3D&#35222;&#35258;&#33258;&#21205;&#21270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投放命中率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工作表1!$Q$2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工作表1!$V$2</c:f>
              <c:numCache>
                <c:formatCode>General</c:formatCode>
                <c:ptCount val="1"/>
                <c:pt idx="0">
                  <c:v>66.666666666666657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B6-4F94-ADFC-2E415EDCD984}"/>
            </c:ext>
          </c:extLst>
        </c:ser>
        <c:ser>
          <c:idx val="1"/>
          <c:order val="1"/>
          <c:tx>
            <c:strRef>
              <c:f>工作表1!$Q$3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工作表1!$V$3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B6-4F94-ADFC-2E415EDCD984}"/>
            </c:ext>
          </c:extLst>
        </c:ser>
        <c:ser>
          <c:idx val="2"/>
          <c:order val="2"/>
          <c:tx>
            <c:strRef>
              <c:f>工作表1!$Q$4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工作表1!$V$4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B6-4F94-ADFC-2E415EDCD984}"/>
            </c:ext>
          </c:extLst>
        </c:ser>
        <c:ser>
          <c:idx val="3"/>
          <c:order val="3"/>
          <c:tx>
            <c:strRef>
              <c:f>工作表1!$Q$5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工作表1!$V$5</c:f>
              <c:numCache>
                <c:formatCode>General</c:formatCode>
                <c:ptCount val="1"/>
                <c:pt idx="0">
                  <c:v>93.333333333333329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B6-4F94-ADFC-2E415EDCD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300312"/>
        <c:axId val="119299920"/>
      </c:barChart>
      <c:catAx>
        <c:axId val="119300312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crossAx val="119299920"/>
        <c:crosses val="autoZero"/>
        <c:auto val="1"/>
        <c:lblAlgn val="ctr"/>
        <c:lblOffset val="100"/>
        <c:noMultiLvlLbl val="0"/>
      </c:catAx>
      <c:valAx>
        <c:axId val="11929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9300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494573B-B52E-4049-B1DD-BE84988A18C7}" type="presOf" srcId="{CB0B0638-F9E9-4874-BC97-8818777BB101}" destId="{1B1D8E6C-A94C-4BDA-8C94-F4210E5AFD83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F659D667-568C-4C41-8F1C-6E596595E4DE}" type="presOf" srcId="{B6570694-5BB4-4D81-A145-D85D60E4172C}" destId="{FA5A1B0F-24C4-4636-B161-315C6CE680F4}" srcOrd="0" destOrd="0" presId="urn:microsoft.com/office/officeart/2009/3/layout/IncreasingArrowsProcess"/>
    <dgm:cxn modelId="{503D9F84-5AD1-496E-AD48-EE3A132A3C1E}" type="presOf" srcId="{43F3A401-9D40-444C-A32E-B3B0F10D584B}" destId="{B680E75D-C7D0-4C74-A5A6-B708A4F5ADBC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7F4130B8-3D0B-4DD0-86C2-75D0CD12A4DB}" type="presOf" srcId="{9A6D1C69-17AF-4CCD-A8C7-4ED20FB7FC30}" destId="{FBDE3405-0BDB-48F8-8867-F2F8B46246B3}" srcOrd="0" destOrd="0" presId="urn:microsoft.com/office/officeart/2009/3/layout/IncreasingArrowsProcess"/>
    <dgm:cxn modelId="{BDE11FC1-4BDA-4A03-AFCF-54FFF63C205C}" type="presOf" srcId="{6C680804-DE70-4A8C-9482-2DF482EA1635}" destId="{B7B0B6DA-6C09-41A1-B61A-D7C1B245B3F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61178EE5-16BE-423E-904B-25257A2C69EB}" type="presOf" srcId="{C3C6F2AF-5499-4D0C-A4FD-232206C8CBA5}" destId="{616E3C9F-5E58-41C4-8F1E-8DE9CB0EC694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FFFCB9F3-21AF-46CD-B5D1-8C6DE8D2C92B}" type="presOf" srcId="{7478CFC1-8CD9-4D1D-9F73-78FBC53A79A4}" destId="{FC5BBDA5-B56A-4C8D-8FB9-63FDB7F4F084}" srcOrd="0" destOrd="0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58B07BD2-2A43-478D-9C60-BE8DBE0CFFC5}" type="presParOf" srcId="{FBDE3405-0BDB-48F8-8867-F2F8B46246B3}" destId="{B7B0B6DA-6C09-41A1-B61A-D7C1B245B3F3}" srcOrd="0" destOrd="0" presId="urn:microsoft.com/office/officeart/2009/3/layout/IncreasingArrowsProcess"/>
    <dgm:cxn modelId="{9C717D81-110A-4496-8DC8-DEE73A99E907}" type="presParOf" srcId="{FBDE3405-0BDB-48F8-8867-F2F8B46246B3}" destId="{FC5BBDA5-B56A-4C8D-8FB9-63FDB7F4F084}" srcOrd="1" destOrd="0" presId="urn:microsoft.com/office/officeart/2009/3/layout/IncreasingArrowsProcess"/>
    <dgm:cxn modelId="{625F648B-26F8-4D83-9E69-774E6267C6AC}" type="presParOf" srcId="{FBDE3405-0BDB-48F8-8867-F2F8B46246B3}" destId="{B680E75D-C7D0-4C74-A5A6-B708A4F5ADBC}" srcOrd="2" destOrd="0" presId="urn:microsoft.com/office/officeart/2009/3/layout/IncreasingArrowsProcess"/>
    <dgm:cxn modelId="{D9BDAE7C-ABFF-470F-8DE4-A1132586A837}" type="presParOf" srcId="{FBDE3405-0BDB-48F8-8867-F2F8B46246B3}" destId="{FA5A1B0F-24C4-4636-B161-315C6CE680F4}" srcOrd="3" destOrd="0" presId="urn:microsoft.com/office/officeart/2009/3/layout/IncreasingArrowsProcess"/>
    <dgm:cxn modelId="{0E1E6F59-FC68-4C4E-85E7-2D4C88AE3CE8}" type="presParOf" srcId="{FBDE3405-0BDB-48F8-8867-F2F8B46246B3}" destId="{1B1D8E6C-A94C-4BDA-8C94-F4210E5AFD83}" srcOrd="4" destOrd="0" presId="urn:microsoft.com/office/officeart/2009/3/layout/IncreasingArrowsProcess"/>
    <dgm:cxn modelId="{8F29E8BF-27F8-491A-818F-7135462ADC4C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076C5778-DA1E-4289-9778-5353C9E0B691}">
      <dgm:prSet/>
      <dgm:spPr/>
      <dgm:t>
        <a:bodyPr/>
        <a:lstStyle/>
        <a:p>
          <a:r>
            <a:rPr lang="zh-TW" altLang="en-US" baseline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CC79DDFE-A581-41D6-93FC-4BDB58091283}" type="par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3CAB1EFE-15BB-431D-A06D-60DAA2C1492C}" type="sib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10722871-A5B5-4F73-A12B-5B3AC7D2FE42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</a:p>
      </dgm:t>
    </dgm:pt>
    <dgm:pt modelId="{44EEF79E-0FCA-42AB-9AB4-8DCB9B45F0BE}" type="par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7B9E9F72-1290-4ED8-A194-452EE1E4391F}" type="sib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EA90D662-A0D8-4E4A-BAF3-D4E6A1853DFF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</a:p>
      </dgm:t>
    </dgm:pt>
    <dgm:pt modelId="{3990407D-A93D-44F6-9B72-25BEB1694001}" type="par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381F525F-546E-4B39-9EAD-DA275E7E5CE0}" type="sib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154C6974-886F-4F20-A4F3-A9A4FA9CD234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</a:p>
      </dgm:t>
    </dgm:pt>
    <dgm:pt modelId="{1E347B2A-A0E0-464D-B848-008E4123F658}" type="par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562E81D7-C0AC-4CE4-8A76-26FDD6474DE5}" type="sib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904693AB-D6D5-456A-B1D9-4A5C77CEAE9E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r>
            <a:rPr lang="en-US" altLang="zh-TW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</a:p>
      </dgm:t>
    </dgm:pt>
    <dgm:pt modelId="{4F0B7CC9-1E76-4F80-9583-25DAFE604461}" type="par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C3AD78DF-ED52-44F9-BCCD-B1A6A4D04ACA}" type="sib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481C302-ADD7-4B63-B0AE-C9DE3E6B2793}" type="presOf" srcId="{10722871-A5B5-4F73-A12B-5B3AC7D2FE42}" destId="{616E3C9F-5E58-41C4-8F1E-8DE9CB0EC694}" srcOrd="0" destOrd="2" presId="urn:microsoft.com/office/officeart/2009/3/layout/IncreasingArrowsProcess"/>
    <dgm:cxn modelId="{805F6F27-1368-4D8C-8FA1-FCBD965A39F4}" srcId="{43F3A401-9D40-444C-A32E-B3B0F10D584B}" destId="{904693AB-D6D5-456A-B1D9-4A5C77CEAE9E}" srcOrd="3" destOrd="0" parTransId="{4F0B7CC9-1E76-4F80-9583-25DAFE604461}" sibTransId="{C3AD78DF-ED52-44F9-BCCD-B1A6A4D04ACA}"/>
    <dgm:cxn modelId="{5564AF3B-04E6-4E5A-876B-7D3A4D1CDF3F}" srcId="{43F3A401-9D40-444C-A32E-B3B0F10D584B}" destId="{154C6974-886F-4F20-A4F3-A9A4FA9CD234}" srcOrd="2" destOrd="0" parTransId="{1E347B2A-A0E0-464D-B848-008E4123F658}" sibTransId="{562E81D7-C0AC-4CE4-8A76-26FDD6474DE5}"/>
    <dgm:cxn modelId="{673F4146-91E9-4BFA-8FE8-297DDB05100F}" srcId="{CB0B0638-F9E9-4874-BC97-8818777BB101}" destId="{10722871-A5B5-4F73-A12B-5B3AC7D2FE42}" srcOrd="2" destOrd="0" parTransId="{44EEF79E-0FCA-42AB-9AB4-8DCB9B45F0BE}" sibTransId="{7B9E9F72-1290-4ED8-A194-452EE1E4391F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A84CC047-713A-49AB-95FA-83C3CA562191}" srcId="{CB0B0638-F9E9-4874-BC97-8818777BB101}" destId="{076C5778-DA1E-4289-9778-5353C9E0B691}" srcOrd="1" destOrd="0" parTransId="{CC79DDFE-A581-41D6-93FC-4BDB58091283}" sibTransId="{3CAB1EFE-15BB-431D-A06D-60DAA2C1492C}"/>
    <dgm:cxn modelId="{8948AB48-2A6D-495F-9C67-924475C17875}" type="presOf" srcId="{076C5778-DA1E-4289-9778-5353C9E0B691}" destId="{616E3C9F-5E58-41C4-8F1E-8DE9CB0EC694}" srcOrd="0" destOrd="1" presId="urn:microsoft.com/office/officeart/2009/3/layout/IncreasingArrowsProcess"/>
    <dgm:cxn modelId="{A729126B-A32F-4504-9D4A-C5FE6B8080C8}" type="presOf" srcId="{C3C6F2AF-5499-4D0C-A4FD-232206C8CBA5}" destId="{616E3C9F-5E58-41C4-8F1E-8DE9CB0EC694}" srcOrd="0" destOrd="0" presId="urn:microsoft.com/office/officeart/2009/3/layout/IncreasingArrowsProcess"/>
    <dgm:cxn modelId="{7BF4B770-F74B-4E26-A1ED-E31701E11092}" type="presOf" srcId="{B6570694-5BB4-4D81-A145-D85D60E4172C}" destId="{FA5A1B0F-24C4-4636-B161-315C6CE680F4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0AB13799-666C-464F-9298-3880D4998C39}" type="presOf" srcId="{EA90D662-A0D8-4E4A-BAF3-D4E6A1853DFF}" destId="{FA5A1B0F-24C4-4636-B161-315C6CE680F4}" srcOrd="0" destOrd="1" presId="urn:microsoft.com/office/officeart/2009/3/layout/IncreasingArrowsProcess"/>
    <dgm:cxn modelId="{EF5E4BA7-A1D0-4440-A54F-23F76C84827F}" type="presOf" srcId="{154C6974-886F-4F20-A4F3-A9A4FA9CD234}" destId="{FA5A1B0F-24C4-4636-B161-315C6CE680F4}" srcOrd="0" destOrd="2" presId="urn:microsoft.com/office/officeart/2009/3/layout/IncreasingArrowsProcess"/>
    <dgm:cxn modelId="{D1731BAE-09DE-4D69-A9D8-5479A04332AC}" type="presOf" srcId="{7478CFC1-8CD9-4D1D-9F73-78FBC53A79A4}" destId="{FC5BBDA5-B56A-4C8D-8FB9-63FDB7F4F084}" srcOrd="0" destOrd="0" presId="urn:microsoft.com/office/officeart/2009/3/layout/IncreasingArrowsProcess"/>
    <dgm:cxn modelId="{7C5296BA-368F-4826-816A-2ECEE41E951B}" type="presOf" srcId="{9A6D1C69-17AF-4CCD-A8C7-4ED20FB7FC30}" destId="{FBDE3405-0BDB-48F8-8867-F2F8B46246B3}" srcOrd="0" destOrd="0" presId="urn:microsoft.com/office/officeart/2009/3/layout/IncreasingArrowsProcess"/>
    <dgm:cxn modelId="{0B44D4BE-26BB-4C06-9C70-79E30ED04F69}" srcId="{43F3A401-9D40-444C-A32E-B3B0F10D584B}" destId="{EA90D662-A0D8-4E4A-BAF3-D4E6A1853DFF}" srcOrd="1" destOrd="0" parTransId="{3990407D-A93D-44F6-9B72-25BEB1694001}" sibTransId="{381F525F-546E-4B39-9EAD-DA275E7E5CE0}"/>
    <dgm:cxn modelId="{AB6EF2C0-2B4A-48E7-8D0F-5FECB0942F0F}" type="presOf" srcId="{904693AB-D6D5-456A-B1D9-4A5C77CEAE9E}" destId="{FA5A1B0F-24C4-4636-B161-315C6CE680F4}" srcOrd="0" destOrd="3" presId="urn:microsoft.com/office/officeart/2009/3/layout/IncreasingArrowsProcess"/>
    <dgm:cxn modelId="{632872C9-EB9D-4FA9-BE86-445D36DE5FE2}" type="presOf" srcId="{43F3A401-9D40-444C-A32E-B3B0F10D584B}" destId="{B680E75D-C7D0-4C74-A5A6-B708A4F5ADBC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CE6AE8E7-4810-4829-AC57-045AF5A87AB6}" type="presOf" srcId="{CB0B0638-F9E9-4874-BC97-8818777BB101}" destId="{1B1D8E6C-A94C-4BDA-8C94-F4210E5AFD83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242EB8FB-3DAC-49E2-8834-3F7D4890F56C}" type="presOf" srcId="{6C680804-DE70-4A8C-9482-2DF482EA1635}" destId="{B7B0B6DA-6C09-41A1-B61A-D7C1B245B3F3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0266138-73FA-4B1B-AB6B-BD5D5C7454BA}" type="presParOf" srcId="{FBDE3405-0BDB-48F8-8867-F2F8B46246B3}" destId="{B7B0B6DA-6C09-41A1-B61A-D7C1B245B3F3}" srcOrd="0" destOrd="0" presId="urn:microsoft.com/office/officeart/2009/3/layout/IncreasingArrowsProcess"/>
    <dgm:cxn modelId="{773FCC0B-5CB4-444C-B272-176A051DFD70}" type="presParOf" srcId="{FBDE3405-0BDB-48F8-8867-F2F8B46246B3}" destId="{FC5BBDA5-B56A-4C8D-8FB9-63FDB7F4F084}" srcOrd="1" destOrd="0" presId="urn:microsoft.com/office/officeart/2009/3/layout/IncreasingArrowsProcess"/>
    <dgm:cxn modelId="{DD3C50F1-4BDA-4E8E-9B60-94C942FBC10C}" type="presParOf" srcId="{FBDE3405-0BDB-48F8-8867-F2F8B46246B3}" destId="{B680E75D-C7D0-4C74-A5A6-B708A4F5ADBC}" srcOrd="2" destOrd="0" presId="urn:microsoft.com/office/officeart/2009/3/layout/IncreasingArrowsProcess"/>
    <dgm:cxn modelId="{47AB894B-B283-493F-9577-924914082F93}" type="presParOf" srcId="{FBDE3405-0BDB-48F8-8867-F2F8B46246B3}" destId="{FA5A1B0F-24C4-4636-B161-315C6CE680F4}" srcOrd="3" destOrd="0" presId="urn:microsoft.com/office/officeart/2009/3/layout/IncreasingArrowsProcess"/>
    <dgm:cxn modelId="{8F14DE96-0D54-442D-942D-A3768DD12726}" type="presParOf" srcId="{FBDE3405-0BDB-48F8-8867-F2F8B46246B3}" destId="{1B1D8E6C-A94C-4BDA-8C94-F4210E5AFD83}" srcOrd="4" destOrd="0" presId="urn:microsoft.com/office/officeart/2009/3/layout/IncreasingArrowsProcess"/>
    <dgm:cxn modelId="{92E07338-4DE9-4AFE-A6ED-122ADF1BBD9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FD6BE13-0480-46CC-BF11-BED642535E0A}" type="presOf" srcId="{7478CFC1-8CD9-4D1D-9F73-78FBC53A79A4}" destId="{FC5BBDA5-B56A-4C8D-8FB9-63FDB7F4F084}" srcOrd="0" destOrd="0" presId="urn:microsoft.com/office/officeart/2009/3/layout/IncreasingArrowsProcess"/>
    <dgm:cxn modelId="{D8B55C31-C2CA-4D29-B5FB-B0A496C70B5A}" type="presOf" srcId="{6C680804-DE70-4A8C-9482-2DF482EA1635}" destId="{B7B0B6DA-6C09-41A1-B61A-D7C1B245B3F3}" srcOrd="0" destOrd="0" presId="urn:microsoft.com/office/officeart/2009/3/layout/IncreasingArrowsProcess"/>
    <dgm:cxn modelId="{C715BC35-91EC-45EA-A64D-DCECFD8DCEFE}" type="presOf" srcId="{B6570694-5BB4-4D81-A145-D85D60E4172C}" destId="{FA5A1B0F-24C4-4636-B161-315C6CE680F4}" srcOrd="0" destOrd="0" presId="urn:microsoft.com/office/officeart/2009/3/layout/IncreasingArrowsProcess"/>
    <dgm:cxn modelId="{DC001E67-D27D-46A8-86BE-106794670566}" type="presOf" srcId="{CB0B0638-F9E9-4874-BC97-8818777BB101}" destId="{1B1D8E6C-A94C-4BDA-8C94-F4210E5AFD83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C170D799-B015-4C11-AB99-EE410026BA66}" type="presOf" srcId="{C3C6F2AF-5499-4D0C-A4FD-232206C8CBA5}" destId="{616E3C9F-5E58-41C4-8F1E-8DE9CB0EC694}" srcOrd="0" destOrd="0" presId="urn:microsoft.com/office/officeart/2009/3/layout/IncreasingArrowsProcess"/>
    <dgm:cxn modelId="{BF5149A3-2415-4AF5-ABCF-9CC5B133E01D}" type="presOf" srcId="{43F3A401-9D40-444C-A32E-B3B0F10D584B}" destId="{B680E75D-C7D0-4C74-A5A6-B708A4F5ADBC}" srcOrd="0" destOrd="0" presId="urn:microsoft.com/office/officeart/2009/3/layout/IncreasingArrowsProcess"/>
    <dgm:cxn modelId="{560D2BB3-953A-44FC-8FFD-977FF5BFE3E5}" type="presOf" srcId="{9A6D1C69-17AF-4CCD-A8C7-4ED20FB7FC30}" destId="{FBDE3405-0BDB-48F8-8867-F2F8B46246B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A60C61A-64BA-4D5A-9425-D4CEA5302472}" type="presParOf" srcId="{FBDE3405-0BDB-48F8-8867-F2F8B46246B3}" destId="{B7B0B6DA-6C09-41A1-B61A-D7C1B245B3F3}" srcOrd="0" destOrd="0" presId="urn:microsoft.com/office/officeart/2009/3/layout/IncreasingArrowsProcess"/>
    <dgm:cxn modelId="{8B758BD6-5B99-4D02-BAD0-CAD176A8AE5F}" type="presParOf" srcId="{FBDE3405-0BDB-48F8-8867-F2F8B46246B3}" destId="{FC5BBDA5-B56A-4C8D-8FB9-63FDB7F4F084}" srcOrd="1" destOrd="0" presId="urn:microsoft.com/office/officeart/2009/3/layout/IncreasingArrowsProcess"/>
    <dgm:cxn modelId="{5711D2B3-8F7E-4B5E-9414-D11787A40939}" type="presParOf" srcId="{FBDE3405-0BDB-48F8-8867-F2F8B46246B3}" destId="{B680E75D-C7D0-4C74-A5A6-B708A4F5ADBC}" srcOrd="2" destOrd="0" presId="urn:microsoft.com/office/officeart/2009/3/layout/IncreasingArrowsProcess"/>
    <dgm:cxn modelId="{5371937C-B832-469B-BF56-1B335EA17D2B}" type="presParOf" srcId="{FBDE3405-0BDB-48F8-8867-F2F8B46246B3}" destId="{FA5A1B0F-24C4-4636-B161-315C6CE680F4}" srcOrd="3" destOrd="0" presId="urn:microsoft.com/office/officeart/2009/3/layout/IncreasingArrowsProcess"/>
    <dgm:cxn modelId="{F50A7D0F-DC12-45E3-B845-4A36FD4F15CA}" type="presParOf" srcId="{FBDE3405-0BDB-48F8-8867-F2F8B46246B3}" destId="{1B1D8E6C-A94C-4BDA-8C94-F4210E5AFD83}" srcOrd="4" destOrd="0" presId="urn:microsoft.com/office/officeart/2009/3/layout/IncreasingArrowsProcess"/>
    <dgm:cxn modelId="{343126BE-3501-41CF-8F20-2D5AC2413BC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sz="14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</a:p>
      </dsp:txBody>
      <dsp:txXfrm>
        <a:off x="4981744" y="1436537"/>
        <a:ext cx="2101669" cy="1886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sz="1300" kern="1200" dirty="0">
            <a:latin typeface="微軟正黑體" pitchFamily="34" charset="-120"/>
            <a:ea typeface="微軟正黑體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sz="1300" kern="1200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sz="14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sz="1300" kern="1200" dirty="0">
            <a:latin typeface="微軟正黑體" pitchFamily="34" charset="-120"/>
            <a:ea typeface="微軟正黑體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sz="1300" kern="1200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</a:p>
      </dsp:txBody>
      <dsp:txXfrm>
        <a:off x="4981744" y="1436537"/>
        <a:ext cx="2101669" cy="188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sz="14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sz="14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sz="14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981744" y="1436537"/>
        <a:ext cx="2101669" cy="188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3124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52" r:id="rId4"/>
    <p:sldLayoutId id="2147483939" r:id="rId5"/>
    <p:sldLayoutId id="2147483953" r:id="rId6"/>
    <p:sldLayoutId id="2147483941" r:id="rId7"/>
    <p:sldLayoutId id="2147483951" r:id="rId8"/>
    <p:sldLayoutId id="214748395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../&#27231;&#26800;&#22806;&#39592;&#39612;&#25512;&#24291;/&#27231;&#26800;&#22806;&#39592;&#39612;&#35413;&#20272;&#22577;&#21578;210518_v2.0.pptx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jpe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59.png"/><Relationship Id="rId4" Type="http://schemas.openxmlformats.org/officeDocument/2006/relationships/image" Target="../media/image6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紀凱淵</a:t>
            </a:r>
            <a:endParaRPr lang="en-US" altLang="zh-TW" dirty="0"/>
          </a:p>
          <a:p>
            <a:r>
              <a:rPr lang="en-US" altLang="zh-TW" dirty="0"/>
              <a:t>MDF0B1</a:t>
            </a:r>
          </a:p>
          <a:p>
            <a:r>
              <a:rPr lang="en-US" altLang="zh-TW" dirty="0"/>
              <a:t>2021.06.10</a:t>
            </a:r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Weekly report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336" y="777054"/>
            <a:ext cx="3240513" cy="430962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653765" y="842686"/>
            <a:ext cx="13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環形砂紙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382183" y="842686"/>
            <a:ext cx="163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集塵</a:t>
            </a:r>
            <a:r>
              <a:rPr lang="en-US" altLang="zh-TW" sz="1800" dirty="0"/>
              <a:t>(</a:t>
            </a:r>
            <a:r>
              <a:rPr lang="zh-TW" altLang="en-US" sz="1800" dirty="0"/>
              <a:t>吸塵器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C7CE5EC-1DDB-4AFF-A3A8-3AFB0D58E92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77146" y="1212018"/>
            <a:ext cx="428369" cy="5046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CB538F5-018C-41FF-97E4-BC05B5D7DBF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202117" y="1212018"/>
            <a:ext cx="797408" cy="729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294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單次研磨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zh-TW" altLang="en-US" dirty="0">
                <a:solidFill>
                  <a:srgbClr val="FF0000"/>
                </a:solidFill>
              </a:rPr>
              <a:t>人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僅研磨時間</a:t>
            </a:r>
            <a:r>
              <a:rPr lang="en-US" altLang="zh-TW" dirty="0">
                <a:solidFill>
                  <a:srgbClr val="FF0000"/>
                </a:solidFill>
              </a:rPr>
              <a:t>75-100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小小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3.6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大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3.7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單換</a:t>
            </a:r>
            <a:r>
              <a:rPr lang="en-US" altLang="zh-TW" dirty="0"/>
              <a:t>Target)(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約每</a:t>
            </a:r>
            <a:r>
              <a:rPr lang="en-US" altLang="zh-TW" dirty="0"/>
              <a:t>9</a:t>
            </a:r>
            <a:r>
              <a:rPr lang="zh-TW" altLang="en-US" dirty="0"/>
              <a:t>天更換</a:t>
            </a:r>
            <a:r>
              <a:rPr lang="en-US" altLang="zh-TW" dirty="0"/>
              <a:t>1</a:t>
            </a:r>
            <a:r>
              <a:rPr lang="zh-TW" altLang="en-US" dirty="0"/>
              <a:t>批</a:t>
            </a:r>
            <a:r>
              <a:rPr lang="en-US" altLang="zh-TW" dirty="0"/>
              <a:t>Target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每年約</a:t>
            </a:r>
            <a:r>
              <a:rPr lang="en-US" altLang="zh-TW" dirty="0">
                <a:solidFill>
                  <a:srgbClr val="FF0000"/>
                </a:solidFill>
              </a:rPr>
              <a:t>81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en-US" altLang="zh-TW" dirty="0">
                <a:solidFill>
                  <a:srgbClr val="FF0000"/>
                </a:solidFill>
              </a:rPr>
              <a:t>Target</a:t>
            </a:r>
            <a:r>
              <a:rPr lang="zh-TW" altLang="en-US" dirty="0">
                <a:solidFill>
                  <a:srgbClr val="FF0000"/>
                </a:solidFill>
              </a:rPr>
              <a:t>研磨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人力成本</a:t>
            </a:r>
          </a:p>
        </p:txBody>
      </p:sp>
    </p:spTree>
    <p:extLst>
      <p:ext uri="{BB962C8B-B14F-4D97-AF65-F5344CB8AC3E}">
        <p14:creationId xmlns:p14="http://schemas.microsoft.com/office/powerpoint/2010/main" val="7470451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5657AE-8C53-4026-B5E7-EFF35012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自動化評估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220A7-51C8-438C-A3AF-3222AAA5E052}"/>
              </a:ext>
            </a:extLst>
          </p:cNvPr>
          <p:cNvSpPr txBox="1"/>
          <p:nvPr/>
        </p:nvSpPr>
        <p:spPr>
          <a:xfrm>
            <a:off x="3665253" y="1491630"/>
            <a:ext cx="1387569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Target</a:t>
            </a:r>
            <a:r>
              <a:rPr lang="zh-TW" altLang="en-US" sz="2000" dirty="0"/>
              <a:t>研磨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5037D7-63AE-4790-8865-263962C73146}"/>
              </a:ext>
            </a:extLst>
          </p:cNvPr>
          <p:cNvSpPr txBox="1"/>
          <p:nvPr/>
        </p:nvSpPr>
        <p:spPr>
          <a:xfrm>
            <a:off x="2930850" y="2263973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機上磨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81F3C4-4B5C-486C-9E08-C17460902716}"/>
              </a:ext>
            </a:extLst>
          </p:cNvPr>
          <p:cNvSpPr txBox="1"/>
          <p:nvPr/>
        </p:nvSpPr>
        <p:spPr>
          <a:xfrm>
            <a:off x="4707015" y="2263973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機下磨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576652-7A85-4781-BC4F-47C993751501}"/>
              </a:ext>
            </a:extLst>
          </p:cNvPr>
          <p:cNvSpPr txBox="1"/>
          <p:nvPr/>
        </p:nvSpPr>
        <p:spPr>
          <a:xfrm>
            <a:off x="685423" y="3111810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光纖雷射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D431EE-4CBE-4C51-AA27-20772F15AFC0}"/>
              </a:ext>
            </a:extLst>
          </p:cNvPr>
          <p:cNvSpPr txBox="1"/>
          <p:nvPr/>
        </p:nvSpPr>
        <p:spPr>
          <a:xfrm>
            <a:off x="2194126" y="3111810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電漿蝕刻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BC236B-635D-4149-9141-58D6D89D5EF7}"/>
              </a:ext>
            </a:extLst>
          </p:cNvPr>
          <p:cNvSpPr txBox="1"/>
          <p:nvPr/>
        </p:nvSpPr>
        <p:spPr>
          <a:xfrm>
            <a:off x="5052822" y="312632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機械手臂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80A1BE-C470-4686-B27A-218BD3EF00E4}"/>
              </a:ext>
            </a:extLst>
          </p:cNvPr>
          <p:cNvSpPr txBox="1"/>
          <p:nvPr/>
        </p:nvSpPr>
        <p:spPr>
          <a:xfrm>
            <a:off x="7196017" y="312632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三軸平台</a:t>
            </a:r>
          </a:p>
        </p:txBody>
      </p:sp>
    </p:spTree>
    <p:extLst>
      <p:ext uri="{BB962C8B-B14F-4D97-AF65-F5344CB8AC3E}">
        <p14:creationId xmlns:p14="http://schemas.microsoft.com/office/powerpoint/2010/main" val="38067850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1F987EE-0428-4448-A89F-59262C4A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</a:t>
            </a:r>
            <a:r>
              <a:rPr lang="zh-TW" altLang="en-US" dirty="0"/>
              <a:t> </a:t>
            </a:r>
            <a:r>
              <a:rPr lang="en-US" altLang="zh-TW" dirty="0"/>
              <a:t>connection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D7FB1B5-C179-4E78-BDC0-8F636FBB1D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66" y="1401620"/>
            <a:ext cx="6161164" cy="3465655"/>
          </a:xfrm>
        </p:spPr>
      </p:pic>
    </p:spTree>
    <p:extLst>
      <p:ext uri="{BB962C8B-B14F-4D97-AF65-F5344CB8AC3E}">
        <p14:creationId xmlns:p14="http://schemas.microsoft.com/office/powerpoint/2010/main" val="19611177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1433D7-4D74-44BB-AF8E-991086DD710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628992" y="2101316"/>
            <a:ext cx="2606953" cy="234046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EDB0239-3F12-4C9D-8A97-00E265F1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Listen node </a:t>
            </a:r>
            <a:r>
              <a:rPr lang="zh-TW" altLang="en-US" dirty="0"/>
              <a:t>測試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1538DB-AD70-49BC-BFE2-BE7D915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87" y="2121700"/>
            <a:ext cx="1703875" cy="14101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87633E-3FCA-44AB-95A7-2AD84D35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1929966"/>
            <a:ext cx="4183942" cy="302574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41679F9-1136-4886-B3C4-60F89C434F6C}"/>
              </a:ext>
            </a:extLst>
          </p:cNvPr>
          <p:cNvSpPr txBox="1"/>
          <p:nvPr/>
        </p:nvSpPr>
        <p:spPr>
          <a:xfrm>
            <a:off x="431540" y="1228248"/>
            <a:ext cx="2691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Robot</a:t>
            </a:r>
            <a:r>
              <a:rPr lang="zh-TW" altLang="en-US" dirty="0"/>
              <a:t>：</a:t>
            </a:r>
            <a:r>
              <a:rPr lang="en-US" altLang="zh-TW" dirty="0"/>
              <a:t>listen node + </a:t>
            </a:r>
            <a:r>
              <a:rPr lang="zh-TW" altLang="en-US" dirty="0"/>
              <a:t>網路連線</a:t>
            </a:r>
            <a:endParaRPr lang="en-US" altLang="zh-TW" dirty="0"/>
          </a:p>
          <a:p>
            <a:r>
              <a:rPr lang="en-US" altLang="zh-TW" dirty="0"/>
              <a:t>PC</a:t>
            </a:r>
            <a:r>
              <a:rPr lang="zh-TW" altLang="en-US" dirty="0"/>
              <a:t>：透過</a:t>
            </a:r>
            <a:r>
              <a:rPr lang="en-US" altLang="zh-TW" dirty="0"/>
              <a:t>Python socket</a:t>
            </a:r>
            <a:r>
              <a:rPr lang="zh-TW" altLang="en-US" dirty="0"/>
              <a:t>建立通訊</a:t>
            </a:r>
          </a:p>
        </p:txBody>
      </p:sp>
    </p:spTree>
    <p:extLst>
      <p:ext uri="{BB962C8B-B14F-4D97-AF65-F5344CB8AC3E}">
        <p14:creationId xmlns:p14="http://schemas.microsoft.com/office/powerpoint/2010/main" val="24219602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br>
              <a:rPr lang="en-US" altLang="zh-TW" dirty="0"/>
            </a:br>
            <a:r>
              <a:rPr lang="zh-TW" altLang="en-US" dirty="0"/>
              <a:t>吸盤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4C67C5A-7E2F-48EA-8A8A-5622DB1E858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 rotWithShape="1">
          <a:blip r:embed="rId2"/>
          <a:srcRect l="28725" r="24678"/>
          <a:stretch/>
        </p:blipFill>
        <p:spPr>
          <a:xfrm rot="5400000">
            <a:off x="5292182" y="665623"/>
            <a:ext cx="2070230" cy="33305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7C9B691-7C8A-4A5F-A338-DC2F80F01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1" b="22875"/>
          <a:stretch/>
        </p:blipFill>
        <p:spPr>
          <a:xfrm>
            <a:off x="524716" y="1273660"/>
            <a:ext cx="3855885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91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91630"/>
            <a:ext cx="3330575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br>
              <a:rPr lang="en-US" altLang="zh-TW" dirty="0"/>
            </a:br>
            <a:r>
              <a:rPr lang="zh-TW" altLang="en-US" dirty="0"/>
              <a:t>針型夾具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620"/>
            <a:ext cx="3591623" cy="32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855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éææ©å¨äºº| TM Robot åä½æ©å¨äººæ´å±éä»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86" y="1219440"/>
            <a:ext cx="1362363" cy="13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22" y="3617271"/>
            <a:ext cx="1910146" cy="143260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386535" y="858591"/>
            <a:ext cx="6591635" cy="720000"/>
            <a:chOff x="654313" y="1561081"/>
            <a:chExt cx="6591635" cy="720000"/>
          </a:xfrm>
        </p:grpSpPr>
        <p:sp>
          <p:nvSpPr>
            <p:cNvPr id="4" name="圓角矩形 3"/>
            <p:cNvSpPr/>
            <p:nvPr/>
          </p:nvSpPr>
          <p:spPr>
            <a:xfrm>
              <a:off x="654313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視覺拾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乾燥包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410130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Landmark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定位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65948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角度判別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7055839" y="2368541"/>
            <a:ext cx="18187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050" dirty="0">
                <a:solidFill>
                  <a:srgbClr val="0000FF"/>
                </a:solidFill>
              </a:rPr>
              <a:t>角度判別</a:t>
            </a:r>
            <a:endParaRPr lang="en-US" altLang="zh-TW" sz="1050" dirty="0">
              <a:solidFill>
                <a:srgbClr val="0000FF"/>
              </a:solidFill>
            </a:endParaRP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1.</a:t>
            </a:r>
            <a:r>
              <a:rPr lang="zh-TW" altLang="en-US" sz="1050" dirty="0">
                <a:solidFill>
                  <a:srgbClr val="0000FF"/>
                </a:solidFill>
              </a:rPr>
              <a:t> 多個定位點對齊任務判斷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過程較繁瑣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2.</a:t>
            </a:r>
            <a:r>
              <a:rPr lang="zh-TW" altLang="en-US" sz="1050" dirty="0">
                <a:solidFill>
                  <a:srgbClr val="0000FF"/>
                </a:solidFill>
              </a:rPr>
              <a:t> </a:t>
            </a:r>
            <a:r>
              <a:rPr lang="en-US" altLang="zh-TW" sz="1050" dirty="0">
                <a:solidFill>
                  <a:srgbClr val="0000FF"/>
                </a:solidFill>
              </a:rPr>
              <a:t>AOI</a:t>
            </a:r>
            <a:r>
              <a:rPr lang="zh-TW" altLang="en-US" sz="1050" dirty="0">
                <a:solidFill>
                  <a:srgbClr val="0000FF"/>
                </a:solidFill>
              </a:rPr>
              <a:t>判斷乾燥包選轉角度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擴充功能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3107685" y="2823082"/>
            <a:ext cx="3835817" cy="720000"/>
            <a:chOff x="1209145" y="2556026"/>
            <a:chExt cx="3835817" cy="720000"/>
          </a:xfrm>
        </p:grpSpPr>
        <p:sp>
          <p:nvSpPr>
            <p:cNvPr id="60" name="圓角矩形 59"/>
            <p:cNvSpPr/>
            <p:nvPr/>
          </p:nvSpPr>
          <p:spPr>
            <a:xfrm>
              <a:off x="3964962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內槽定位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1209145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拾取入箱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1628552" y="1609676"/>
            <a:ext cx="1318148" cy="11029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77505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4605256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flipH="1">
            <a:off x="4550423" y="29451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6195854" y="167194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31" y="971024"/>
            <a:ext cx="1839091" cy="13793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/>
          <a:srcRect l="39429" t="44265" r="19806" b="18231"/>
          <a:stretch/>
        </p:blipFill>
        <p:spPr>
          <a:xfrm>
            <a:off x="2757674" y="3601234"/>
            <a:ext cx="2825990" cy="14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20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85054"/>
              </p:ext>
            </p:extLst>
          </p:nvPr>
        </p:nvGraphicFramePr>
        <p:xfrm>
          <a:off x="4121950" y="1671650"/>
          <a:ext cx="45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565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888"/>
              </p:ext>
            </p:extLst>
          </p:nvPr>
        </p:nvGraphicFramePr>
        <p:xfrm>
          <a:off x="3941930" y="1671650"/>
          <a:ext cx="4300636" cy="2103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4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成功投放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失敗投放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總投放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9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平均時間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137.2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134.6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157.4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124.4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3647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 flipH="1">
            <a:off x="-153525" y="996575"/>
            <a:ext cx="3510391" cy="33778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專案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乾燥包投放自動化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-------------------A.1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外骨骼機器人評估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-------------------A.2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</a:rPr>
              <a:t>柔性物件夾取機構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-------------------A.3</a:t>
            </a:r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8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----------A.4</a:t>
            </a: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無塵布摺疊自動化評估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 A.5</a:t>
            </a: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其他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ROS</a:t>
            </a:r>
            <a:r>
              <a:rPr lang="zh-TW" altLang="en-US" sz="1050" dirty="0"/>
              <a:t>協作手臂控制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-------------------C.1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600" dirty="0">
                <a:latin typeface="微軟正黑體" panose="020B0604030504040204" pitchFamily="34" charset="-120"/>
              </a:rPr>
              <a:t>	</a:t>
            </a:r>
            <a:r>
              <a:rPr lang="en-US" altLang="zh-TW" sz="60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TM</a:t>
            </a:r>
            <a:r>
              <a:rPr lang="zh-TW" altLang="en-US" sz="1050" dirty="0"/>
              <a:t>手臂外部控制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--------------------C.2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zh-TW" altLang="en-US" sz="1050" dirty="0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9952"/>
              </p:ext>
            </p:extLst>
          </p:nvPr>
        </p:nvGraphicFramePr>
        <p:xfrm>
          <a:off x="3218973" y="1262056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列印測試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(D435)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41583"/>
              </p:ext>
            </p:extLst>
          </p:nvPr>
        </p:nvGraphicFramePr>
        <p:xfrm>
          <a:off x="3221850" y="811155"/>
          <a:ext cx="49955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32694"/>
              </p:ext>
            </p:extLst>
          </p:nvPr>
        </p:nvGraphicFramePr>
        <p:xfrm>
          <a:off x="3218973" y="1638310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54024"/>
              </p:ext>
            </p:extLst>
          </p:nvPr>
        </p:nvGraphicFramePr>
        <p:xfrm>
          <a:off x="3218973" y="19533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目標修正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可行性評估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53945"/>
              </p:ext>
            </p:extLst>
          </p:nvPr>
        </p:nvGraphicFramePr>
        <p:xfrm>
          <a:off x="3221850" y="34268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通信與開發工具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OMPL</a:t>
                      </a:r>
                      <a:endParaRPr lang="zh-TW" altLang="en-US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TM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ROS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控制測試</a:t>
                      </a:r>
                      <a:endParaRPr lang="id-ID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03651"/>
              </p:ext>
            </p:extLst>
          </p:nvPr>
        </p:nvGraphicFramePr>
        <p:xfrm>
          <a:off x="3221850" y="2718430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688"/>
              </p:ext>
            </p:extLst>
          </p:nvPr>
        </p:nvGraphicFramePr>
        <p:xfrm>
          <a:off x="3221850" y="234672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場域瞭解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2CFF0F49-B3D7-4217-B3D2-56C8CB7F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08568"/>
              </p:ext>
            </p:extLst>
          </p:nvPr>
        </p:nvGraphicFramePr>
        <p:xfrm>
          <a:off x="3227304" y="3937622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VPN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遠端控制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3806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6994058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2260" y="26564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投放不準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468333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0"/>
            <a:endCxn id="7" idx="3"/>
          </p:cNvCxnSpPr>
          <p:nvPr/>
        </p:nvCxnSpPr>
        <p:spPr>
          <a:xfrm>
            <a:off x="1736685" y="2810317"/>
            <a:ext cx="50855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251011" y="1522768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16200000">
            <a:off x="4139744" y="287462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153540" y="280829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9801" y="40610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手臂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797678" y="42267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周邊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2804118" y="12424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810911" y="32856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吸力不足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409213" y="335656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入箱點位不準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783147" y="19723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角度判斷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721142" y="159502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乾燥包缺陷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407321" y="22284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影像視野</a:t>
            </a: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2366755" y="2309218"/>
            <a:ext cx="1702792" cy="31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85958" y="1940163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341417" y="2536181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051369" y="3677483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214836" y="3592680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14" y="118901"/>
            <a:ext cx="24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69"/>
          <a:stretch/>
        </p:blipFill>
        <p:spPr>
          <a:xfrm>
            <a:off x="6552220" y="112069"/>
            <a:ext cx="13951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98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85" y="2031690"/>
            <a:ext cx="2571952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0" y="2031690"/>
            <a:ext cx="2744662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2031690"/>
            <a:ext cx="2997647" cy="288000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22"/>
          </p:nvPr>
        </p:nvPicPr>
        <p:blipFill rotWithShape="1">
          <a:blip r:embed="rId5"/>
          <a:srcRect l="18282" t="5835" r="73280" b="89164"/>
          <a:stretch/>
        </p:blipFill>
        <p:spPr>
          <a:xfrm>
            <a:off x="2861810" y="289827"/>
            <a:ext cx="1543141" cy="51445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9874" y="165778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上肢外骨骼機器人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977702" y="165777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腰部外骨骼機器人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12682" y="165777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下肢外骨骼機器人</a:t>
            </a:r>
          </a:p>
        </p:txBody>
      </p:sp>
    </p:spTree>
    <p:extLst>
      <p:ext uri="{BB962C8B-B14F-4D97-AF65-F5344CB8AC3E}">
        <p14:creationId xmlns:p14="http://schemas.microsoft.com/office/powerpoint/2010/main" val="312554160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r>
              <a:rPr lang="zh-TW" altLang="en-US" dirty="0"/>
              <a:t>唐朝機器人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95287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背部助力外骨骼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855626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肩部助力外骨骼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902209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腿部助力外骨骼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982443"/>
            <a:ext cx="2798984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39" y="1982443"/>
            <a:ext cx="2844395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84" y="1982443"/>
            <a:ext cx="277147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527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EF22609-4ED9-4844-8AFE-8EAA3829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722" y="1616285"/>
            <a:ext cx="4186557" cy="3291642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" b="8629"/>
          <a:stretch/>
        </p:blipFill>
        <p:spPr>
          <a:xfrm>
            <a:off x="1090230" y="1994713"/>
            <a:ext cx="2115235" cy="1500740"/>
          </a:xfrm>
          <a:effectLst>
            <a:softEdge rad="3175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應用情境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b="7564"/>
          <a:stretch/>
        </p:blipFill>
        <p:spPr>
          <a:xfrm>
            <a:off x="1106615" y="3508078"/>
            <a:ext cx="2115235" cy="13872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/>
          <a:stretch/>
        </p:blipFill>
        <p:spPr>
          <a:xfrm>
            <a:off x="6237185" y="1993638"/>
            <a:ext cx="2002177" cy="15018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39" y="3508078"/>
            <a:ext cx="2003323" cy="150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圓角矩形 10"/>
          <p:cNvSpPr/>
          <p:nvPr/>
        </p:nvSpPr>
        <p:spPr>
          <a:xfrm>
            <a:off x="527865" y="1401621"/>
            <a:ext cx="3189040" cy="36082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17105" y="1401620"/>
            <a:ext cx="3330370" cy="368596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0807" y="146366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3K</a:t>
            </a:r>
            <a:r>
              <a:rPr lang="zh-TW" altLang="en-US" sz="2400" dirty="0"/>
              <a:t>環境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75925" y="14636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多型態夾持</a:t>
            </a:r>
          </a:p>
        </p:txBody>
      </p:sp>
    </p:spTree>
    <p:extLst>
      <p:ext uri="{BB962C8B-B14F-4D97-AF65-F5344CB8AC3E}">
        <p14:creationId xmlns:p14="http://schemas.microsoft.com/office/powerpoint/2010/main" val="377790494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模組化方式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462C61-C6DE-4CB1-B82C-BDF2F80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55" y="2256715"/>
            <a:ext cx="2567162" cy="1957889"/>
          </a:xfrm>
          <a:prstGeom prst="rect">
            <a:avLst/>
          </a:prstGeom>
        </p:spPr>
      </p:pic>
      <p:pic>
        <p:nvPicPr>
          <p:cNvPr id="6" name="Picture 2" descr="台灣雄克-機械手換爪機構,機械手換爪系統">
            <a:extLst>
              <a:ext uri="{FF2B5EF4-FFF2-40B4-BE49-F238E27FC236}">
                <a16:creationId xmlns:a16="http://schemas.microsoft.com/office/drawing/2014/main" id="{95EAFB85-A386-4703-84B8-6872AEF0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2329152"/>
            <a:ext cx="1268938" cy="14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EF22609-4ED9-4844-8AFE-8EAA38299C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963" y="1401620"/>
            <a:ext cx="4236074" cy="333057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67178" y="173349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331205" y="173349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腳本控制</a:t>
            </a:r>
          </a:p>
        </p:txBody>
      </p:sp>
    </p:spTree>
    <p:extLst>
      <p:ext uri="{BB962C8B-B14F-4D97-AF65-F5344CB8AC3E}">
        <p14:creationId xmlns:p14="http://schemas.microsoft.com/office/powerpoint/2010/main" val="56806981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A </a:t>
            </a:r>
            <a:br>
              <a:rPr lang="en-US" altLang="zh-TW" dirty="0"/>
            </a:br>
            <a:r>
              <a:rPr lang="en-US" altLang="zh-TW" dirty="0"/>
              <a:t>Robot+3D</a:t>
            </a:r>
            <a:r>
              <a:rPr lang="zh-TW" altLang="en-US" dirty="0"/>
              <a:t>視覺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6303" y="1576542"/>
            <a:ext cx="304800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745" y="3452045"/>
            <a:ext cx="51625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28623" y="2500964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827656" y="331703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941930" y="840022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1,277,328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8648079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30" y="1064142"/>
            <a:ext cx="4272003" cy="335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Robot+</a:t>
            </a:r>
            <a:r>
              <a:rPr lang="zh-TW" altLang="en-US" dirty="0"/>
              <a:t>定位機構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215117" y="626521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925,000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t="4789" r="19728" b="6545"/>
          <a:stretch/>
        </p:blipFill>
        <p:spPr bwMode="auto">
          <a:xfrm>
            <a:off x="4031940" y="2615200"/>
            <a:ext cx="2430270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375178" y="367144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初估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sp>
        <p:nvSpPr>
          <p:cNvPr id="5" name="向右箭號 4"/>
          <p:cNvSpPr/>
          <p:nvPr/>
        </p:nvSpPr>
        <p:spPr>
          <a:xfrm flipH="1">
            <a:off x="3093763" y="3671440"/>
            <a:ext cx="978408" cy="363892"/>
          </a:xfrm>
          <a:prstGeom prst="rightArrow">
            <a:avLst>
              <a:gd name="adj1" fmla="val 50000"/>
              <a:gd name="adj2" fmla="val 539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800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XY</a:t>
            </a:r>
            <a:r>
              <a:rPr lang="zh-TW" altLang="en-US" dirty="0"/>
              <a:t> 伺服平台</a:t>
            </a:r>
            <a:r>
              <a:rPr lang="en-US" altLang="zh-TW" dirty="0"/>
              <a:t>+</a:t>
            </a:r>
            <a:r>
              <a:rPr lang="zh-TW" altLang="en-US" dirty="0"/>
              <a:t>整料機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17005" y="789064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合計約新台幣</a:t>
            </a:r>
            <a:r>
              <a:rPr lang="en-US" altLang="zh-TW" sz="2000">
                <a:solidFill>
                  <a:srgbClr val="FF0000"/>
                </a:solidFill>
                <a:latin typeface="微軟正黑體" panose="020B0604030504040204" pitchFamily="34" charset="-120"/>
              </a:rPr>
              <a:t>301,300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421" y="3386735"/>
            <a:ext cx="5105400" cy="428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86635" y="4079035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機構</a:t>
            </a:r>
            <a:r>
              <a:rPr lang="en-US" altLang="zh-TW" sz="2000" dirty="0">
                <a:solidFill>
                  <a:srgbClr val="FF0000"/>
                </a:solidFill>
              </a:rPr>
              <a:t>+</a:t>
            </a:r>
            <a:r>
              <a:rPr lang="zh-TW" altLang="en-US" sz="2000" dirty="0">
                <a:solidFill>
                  <a:srgbClr val="FF0000"/>
                </a:solidFill>
              </a:rPr>
              <a:t>電控粗估</a:t>
            </a:r>
            <a:r>
              <a:rPr lang="en-US" altLang="zh-TW" sz="2000" dirty="0">
                <a:solidFill>
                  <a:srgbClr val="FF0000"/>
                </a:solidFill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</a:rPr>
              <a:t>萬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5022050" y="331875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450" y="1302447"/>
            <a:ext cx="4006683" cy="176316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687747" y="1536635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096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柔性物件夾取機構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5" y="1671650"/>
            <a:ext cx="3480593" cy="231816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446625"/>
            <a:ext cx="192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5" y="1446625"/>
            <a:ext cx="1920000" cy="1080000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2" y="3111810"/>
            <a:ext cx="1920000" cy="14400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19998545" flipV="1">
            <a:off x="4088655" y="35307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601455">
            <a:off x="4088656" y="17788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1948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874765134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477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641358C-FD1C-48D5-BD43-9726612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L8A</a:t>
            </a:r>
            <a:r>
              <a:rPr lang="zh-TW" altLang="en-US" dirty="0">
                <a:latin typeface="微軟正黑體" panose="020B0604030504040204" pitchFamily="34" charset="-120"/>
                <a:sym typeface="Wingdings" pitchFamily="2" charset="2"/>
              </a:rPr>
              <a:t>目前</a:t>
            </a:r>
            <a:endParaRPr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38E9AF80-B95B-481E-ABA2-5A0B653AD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01" r="2378" b="2531"/>
          <a:stretch/>
        </p:blipFill>
        <p:spPr>
          <a:xfrm>
            <a:off x="386535" y="2905020"/>
            <a:ext cx="4956223" cy="2000053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23567982-E6DD-4D60-9435-2DF318363D2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/>
          <a:stretch>
            <a:fillRect/>
          </a:stretch>
        </p:blipFill>
        <p:spPr>
          <a:xfrm>
            <a:off x="5277088" y="2121700"/>
            <a:ext cx="3866912" cy="28803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3CD189-6183-4D03-A605-8855E86800B3}"/>
              </a:ext>
            </a:extLst>
          </p:cNvPr>
          <p:cNvSpPr txBox="1"/>
          <p:nvPr/>
        </p:nvSpPr>
        <p:spPr>
          <a:xfrm>
            <a:off x="514962" y="1401620"/>
            <a:ext cx="4291881" cy="152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靶材材質</a:t>
            </a:r>
            <a:r>
              <a:rPr lang="en-US" altLang="zh-TW" sz="1600" dirty="0">
                <a:latin typeface="微軟正黑體" panose="020B0604030504040204" pitchFamily="34" charset="-120"/>
              </a:rPr>
              <a:t>ITO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使用的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Sandpaper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100#/1000#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task time</a:t>
            </a:r>
            <a:r>
              <a:rPr lang="zh-TW" altLang="en-US" sz="1600" dirty="0"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</a:rPr>
              <a:t>20</a:t>
            </a:r>
            <a:r>
              <a:rPr lang="zh-TW" altLang="en-US" sz="1600" dirty="0">
                <a:latin typeface="微軟正黑體" panose="020B0604030504040204" pitchFamily="34" charset="-120"/>
              </a:rPr>
              <a:t>分鐘</a:t>
            </a:r>
            <a:endParaRPr lang="en-US" altLang="zh-TW" sz="1600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8A</a:t>
            </a:r>
            <a:r>
              <a:rPr lang="zh-TW" altLang="en-US" sz="1600" dirty="0">
                <a:latin typeface="微軟正黑體" panose="020B0604030504040204" pitchFamily="34" charset="-120"/>
              </a:rPr>
              <a:t>坤騰  </a:t>
            </a:r>
            <a:r>
              <a:rPr lang="en-US" altLang="zh-TW" sz="1600" dirty="0">
                <a:latin typeface="微軟正黑體" panose="020B0604030504040204" pitchFamily="34" charset="-120"/>
              </a:rPr>
              <a:t>6/11(</a:t>
            </a:r>
            <a:r>
              <a:rPr lang="zh-TW" altLang="en-US" sz="1600" dirty="0">
                <a:latin typeface="微軟正黑體" panose="020B0604030504040204" pitchFamily="34" charset="-120"/>
              </a:rPr>
              <a:t>五</a:t>
            </a:r>
            <a:r>
              <a:rPr lang="en-US" altLang="zh-TW" sz="1600" dirty="0">
                <a:latin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</a:rPr>
              <a:t>上午研磨流程、環境 </a:t>
            </a:r>
            <a:r>
              <a:rPr lang="en-US" altLang="zh-TW" sz="1600" dirty="0">
                <a:latin typeface="微軟正黑體" panose="020B0604030504040204" pitchFamily="34" charset="-120"/>
              </a:rPr>
              <a:t>(CCTV)</a:t>
            </a:r>
            <a:endParaRPr lang="zh-TW" altLang="en-US" sz="1600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7289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60" y="1593841"/>
            <a:ext cx="3360000" cy="2520000"/>
          </a:xfrm>
        </p:spPr>
      </p:pic>
      <p:pic>
        <p:nvPicPr>
          <p:cNvPr id="8" name="內容版面配置區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3700" y="1185341"/>
            <a:ext cx="2491897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08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3335"/>
            <a:ext cx="3839999" cy="2880000"/>
          </a:xfr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333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160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>
          <a:blip r:embed="rId2" cstate="print"/>
          <a:stretch>
            <a:fillRect/>
          </a:stretch>
        </p:blipFill>
        <p:spPr>
          <a:xfrm>
            <a:off x="655926" y="1401620"/>
            <a:ext cx="2497931" cy="3330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1154395"/>
            <a:ext cx="24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3066805"/>
            <a:ext cx="24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3066805"/>
            <a:ext cx="24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115439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66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0" y="1581639"/>
            <a:ext cx="4160462" cy="31203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7071" y="1971683"/>
            <a:ext cx="3120347" cy="23402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3991630">
            <a:off x="6872099" y="3139137"/>
            <a:ext cx="746335" cy="7161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44377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5" y="1131590"/>
            <a:ext cx="4948914" cy="371168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3043276"/>
            <a:ext cx="24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1131590"/>
            <a:ext cx="2400000" cy="1800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5400000">
            <a:off x="6102689" y="1452186"/>
            <a:ext cx="579124" cy="8498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 rot="5400000">
            <a:off x="7153737" y="4096607"/>
            <a:ext cx="642547" cy="40504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84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7"/>
          <a:stretch/>
        </p:blipFill>
        <p:spPr>
          <a:xfrm>
            <a:off x="2906815" y="1761660"/>
            <a:ext cx="5398731" cy="279031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吸盤測試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496" y="2110281"/>
            <a:ext cx="2788973" cy="20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377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吸盤選用修正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錡鋒借用吸盤直徑</a:t>
            </a:r>
            <a:r>
              <a:rPr lang="en-US" altLang="zh-TW" dirty="0"/>
              <a:t>10,</a:t>
            </a:r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新協祥預計下週拿到測試吸盤</a:t>
            </a:r>
            <a:endParaRPr lang="en-US" altLang="zh-TW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吸盤治具</a:t>
            </a:r>
            <a:r>
              <a:rPr lang="en-US" altLang="zh-TW" dirty="0"/>
              <a:t>-</a:t>
            </a:r>
            <a:r>
              <a:rPr lang="zh-TW" altLang="en-US" dirty="0"/>
              <a:t>吸盤</a:t>
            </a:r>
            <a:r>
              <a:rPr lang="en-US" altLang="zh-TW" dirty="0"/>
              <a:t>+</a:t>
            </a:r>
            <a:r>
              <a:rPr lang="zh-TW" altLang="en-US" dirty="0"/>
              <a:t>緩衝精具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錡鋒客製化，設計中</a:t>
            </a:r>
            <a:r>
              <a:rPr lang="en-US" altLang="zh-TW" dirty="0"/>
              <a:t>(</a:t>
            </a:r>
            <a:r>
              <a:rPr lang="zh-TW" altLang="en-US" dirty="0"/>
              <a:t>待報價</a:t>
            </a:r>
            <a:r>
              <a:rPr lang="en-US" altLang="zh-TW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新協祥具模組化，待測試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視覺任務測試</a:t>
            </a:r>
            <a:r>
              <a:rPr lang="en-US" altLang="zh-TW" dirty="0"/>
              <a:t>(</a:t>
            </a:r>
            <a:r>
              <a:rPr lang="zh-TW" altLang="en-US" dirty="0"/>
              <a:t>完成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1284"/>
            <a:ext cx="2985331" cy="22389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6847" r="14046" b="38728"/>
          <a:stretch/>
        </p:blipFill>
        <p:spPr>
          <a:xfrm rot="10800000" flipH="1">
            <a:off x="6012160" y="3087592"/>
            <a:ext cx="2985925" cy="1869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7569" y="956845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錡鋒</a:t>
            </a:r>
          </a:p>
        </p:txBody>
      </p:sp>
      <p:sp>
        <p:nvSpPr>
          <p:cNvPr id="7" name="矩形 6"/>
          <p:cNvSpPr/>
          <p:nvPr/>
        </p:nvSpPr>
        <p:spPr>
          <a:xfrm>
            <a:off x="7889495" y="309446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新協祥</a:t>
            </a:r>
          </a:p>
        </p:txBody>
      </p:sp>
    </p:spTree>
    <p:extLst>
      <p:ext uri="{BB962C8B-B14F-4D97-AF65-F5344CB8AC3E}">
        <p14:creationId xmlns:p14="http://schemas.microsoft.com/office/powerpoint/2010/main" val="27387316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紅圈的</a:t>
            </a:r>
            <a:r>
              <a:rPr lang="en-US" altLang="zh-TW" dirty="0"/>
              <a:t>4.5</a:t>
            </a:r>
            <a:r>
              <a:rPr lang="zh-TW" altLang="en-US" dirty="0"/>
              <a:t>折能順應乾燥包的表面</a:t>
            </a:r>
            <a:endParaRPr lang="en-US" altLang="zh-TW" dirty="0"/>
          </a:p>
          <a:p>
            <a:r>
              <a:rPr lang="zh-TW" altLang="en-US" dirty="0"/>
              <a:t>，利於取物，不須考慮萬向接頭</a:t>
            </a:r>
            <a:endParaRPr lang="en-US" altLang="zh-TW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dirty="0"/>
              <a:t>成功取物率</a:t>
            </a:r>
            <a:r>
              <a:rPr lang="en-US" altLang="zh-TW" dirty="0"/>
              <a:t>60%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r>
              <a:rPr lang="en-US" altLang="zh-TW" dirty="0"/>
              <a:t>20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失敗取物中，本次測試的氣壓管路較長，導致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吸力不足</a:t>
            </a:r>
            <a:r>
              <a:rPr lang="zh-TW" altLang="en-US" dirty="0"/>
              <a:t>失敗取物為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視覺判讀錯誤為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5733821" y="1527835"/>
            <a:ext cx="3280973" cy="2745304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7497325" y="2745241"/>
            <a:ext cx="810090" cy="681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583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10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成功取物率</a:t>
            </a:r>
            <a:r>
              <a:rPr lang="en-US" altLang="zh-TW" dirty="0"/>
              <a:t>68%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因吸力不足取物失敗</a:t>
            </a:r>
            <a:r>
              <a:rPr lang="en-US" altLang="zh-TW" dirty="0"/>
              <a:t>16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890527"/>
            <a:ext cx="2700300" cy="2025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2983260"/>
            <a:ext cx="2700300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33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TM</a:t>
            </a:r>
            <a:r>
              <a:rPr lang="zh-TW" altLang="en-US" dirty="0"/>
              <a:t> </a:t>
            </a:r>
            <a:r>
              <a:rPr lang="en-US" altLang="zh-TW" dirty="0"/>
              <a:t>robot</a:t>
            </a:r>
            <a:r>
              <a:rPr lang="zh-TW" altLang="en-US" dirty="0"/>
              <a:t>課程</a:t>
            </a:r>
            <a:r>
              <a:rPr lang="en-US" altLang="zh-TW" dirty="0"/>
              <a:t>(2</a:t>
            </a:r>
            <a:r>
              <a:rPr lang="zh-TW" altLang="en-US" dirty="0"/>
              <a:t>月</a:t>
            </a:r>
            <a:r>
              <a:rPr lang="en-US" altLang="zh-TW" dirty="0"/>
              <a:t>-4</a:t>
            </a:r>
            <a:r>
              <a:rPr lang="zh-TW" altLang="en-US" dirty="0"/>
              <a:t>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074103213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90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4BBDA3-CDA8-4F42-A306-F15A304EC03B}"/>
              </a:ext>
            </a:extLst>
          </p:cNvPr>
          <p:cNvSpPr/>
          <p:nvPr/>
        </p:nvSpPr>
        <p:spPr>
          <a:xfrm>
            <a:off x="149225" y="3462823"/>
            <a:ext cx="4797025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研磨治具：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雷射測距儀：測量手臂與靶才距離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吸塵機構：集塵功能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清潔機構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風刀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：研磨過程清潔功能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曲面研磨：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彈簧避震器：提升曲面研磨品質。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Force Sensor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：選用單軸向荷重型，回傳資訊了解研磨狀況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69118D-BAA2-4902-9387-E40745E38F06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83" y="1484961"/>
            <a:ext cx="1733550" cy="1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F633A1-42F7-43D8-AFC2-70752455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" r="2949"/>
          <a:stretch/>
        </p:blipFill>
        <p:spPr>
          <a:xfrm>
            <a:off x="5020781" y="3352385"/>
            <a:ext cx="3871699" cy="1568549"/>
          </a:xfrm>
          <a:prstGeom prst="rect">
            <a:avLst/>
          </a:prstGeom>
        </p:spPr>
      </p:pic>
      <p:pic>
        <p:nvPicPr>
          <p:cNvPr id="15" name="內容版面配置區 3">
            <a:extLst>
              <a:ext uri="{FF2B5EF4-FFF2-40B4-BE49-F238E27FC236}">
                <a16:creationId xmlns:a16="http://schemas.microsoft.com/office/drawing/2014/main" id="{85C79C4F-56BF-4C6F-8F25-1D1223EF8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81"/>
          <a:stretch/>
        </p:blipFill>
        <p:spPr>
          <a:xfrm>
            <a:off x="4211960" y="1229513"/>
            <a:ext cx="2334199" cy="1999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2755937-02C7-499D-9733-2BCE4E7D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690" y="1233301"/>
            <a:ext cx="2421152" cy="1995515"/>
          </a:xfrm>
          <a:prstGeom prst="rect">
            <a:avLst/>
          </a:prstGeom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92D9979D-0328-4BC5-AE7B-73CF6DA71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78" t="65240" r="81135" b="21784"/>
          <a:stretch/>
        </p:blipFill>
        <p:spPr>
          <a:xfrm>
            <a:off x="2063864" y="1484961"/>
            <a:ext cx="2090540" cy="152263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25ECC-3D9B-4644-AD06-A9D96B7D22AC}"/>
              </a:ext>
            </a:extLst>
          </p:cNvPr>
          <p:cNvSpPr txBox="1"/>
          <p:nvPr/>
        </p:nvSpPr>
        <p:spPr>
          <a:xfrm>
            <a:off x="383413" y="111307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5C</a:t>
            </a:r>
            <a:r>
              <a:rPr lang="zh-TW" altLang="en-US" dirty="0">
                <a:solidFill>
                  <a:schemeClr val="tx2"/>
                </a:solidFill>
              </a:rPr>
              <a:t>手臂研磨治具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0311EE7-C184-496C-9245-ABDA9D55BAC4}"/>
              </a:ext>
            </a:extLst>
          </p:cNvPr>
          <p:cNvSpPr txBox="1"/>
          <p:nvPr/>
        </p:nvSpPr>
        <p:spPr>
          <a:xfrm>
            <a:off x="2552732" y="111307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8A</a:t>
            </a:r>
            <a:r>
              <a:rPr lang="zh-TW" altLang="en-US" dirty="0">
                <a:solidFill>
                  <a:schemeClr val="tx2"/>
                </a:solidFill>
              </a:rPr>
              <a:t>研磨工具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62D264-DD9A-4E85-AE6F-6B09F8885E6A}"/>
              </a:ext>
            </a:extLst>
          </p:cNvPr>
          <p:cNvSpPr txBox="1"/>
          <p:nvPr/>
        </p:nvSpPr>
        <p:spPr>
          <a:xfrm>
            <a:off x="5052688" y="74973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NG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56CA18-50EC-47C6-8BE8-0C2077B1A0BB}"/>
              </a:ext>
            </a:extLst>
          </p:cNvPr>
          <p:cNvSpPr txBox="1"/>
          <p:nvPr/>
        </p:nvSpPr>
        <p:spPr>
          <a:xfrm>
            <a:off x="7498483" y="740929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GO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769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外骨骼機器人評估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545320862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9636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/>
              <a:t>3/10</a:t>
            </a:r>
            <a:r>
              <a:rPr lang="zh-TW" altLang="en-US" dirty="0"/>
              <a:t> </a:t>
            </a:r>
            <a:r>
              <a:rPr lang="en-US" altLang="zh-TW" dirty="0"/>
              <a:t>9:00-11:00</a:t>
            </a:r>
            <a:r>
              <a:rPr lang="zh-TW" altLang="en-US" dirty="0"/>
              <a:t>測試</a:t>
            </a:r>
            <a:endParaRPr lang="en-US" altLang="zh-TW" dirty="0"/>
          </a:p>
          <a:p>
            <a:r>
              <a:rPr lang="zh-TW" altLang="en-US" dirty="0"/>
              <a:t>實際使用時間</a:t>
            </a:r>
            <a:r>
              <a:rPr lang="en-US" altLang="zh-TW" dirty="0"/>
              <a:t>2</a:t>
            </a:r>
            <a:r>
              <a:rPr lang="zh-TW" altLang="en-US" dirty="0"/>
              <a:t>小時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1</a:t>
            </a:r>
            <a:r>
              <a:rPr lang="zh-TW" altLang="en-US" dirty="0"/>
              <a:t>：虛線處壓迫肩頸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2</a:t>
            </a:r>
            <a:r>
              <a:rPr lang="zh-TW" altLang="en-US" dirty="0"/>
              <a:t>：省力感測位置與實際搬運情境不符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3</a:t>
            </a:r>
            <a:r>
              <a:rPr lang="zh-TW" altLang="en-US" dirty="0"/>
              <a:t>：適合用於雙手搬運物品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4</a:t>
            </a:r>
            <a:r>
              <a:rPr lang="zh-TW" altLang="en-US" dirty="0"/>
              <a:t>：省力於二頭肌、三頭肌，對於提取物品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       輔助有限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/>
          <a:srcRect l="75243" t="43755" r="12803" b="23741"/>
          <a:stretch/>
        </p:blipFill>
        <p:spPr>
          <a:xfrm>
            <a:off x="6732240" y="1626645"/>
            <a:ext cx="1710190" cy="26155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313730" y="1716655"/>
            <a:ext cx="547210" cy="55311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253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011" y="1589141"/>
            <a:ext cx="3660406" cy="274530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51" y="1587397"/>
            <a:ext cx="3662400" cy="2746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5371" y="1587397"/>
            <a:ext cx="3662400" cy="27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03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pic>
        <p:nvPicPr>
          <p:cNvPr id="26" name="內容版面配置區 25">
            <a:extLst>
              <a:ext uri="{FF2B5EF4-FFF2-40B4-BE49-F238E27FC236}">
                <a16:creationId xmlns:a16="http://schemas.microsoft.com/office/drawing/2014/main" id="{31D60096-3F74-4BD7-A198-07F051C5BD5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2" y="1786976"/>
            <a:ext cx="2094746" cy="3118275"/>
          </a:xfr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5249EE9-97B6-46D6-90A4-7B5208312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7" y="1781437"/>
            <a:ext cx="2070535" cy="31182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EE68253-F79F-417C-AF3A-39C03CDDE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92" y="1787651"/>
            <a:ext cx="1950296" cy="31176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DF74244-E07D-4082-B9DD-2252A1089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793735"/>
            <a:ext cx="1306800" cy="311760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2FC79A-C21A-4772-95ED-20C2098960F4}"/>
              </a:ext>
            </a:extLst>
          </p:cNvPr>
          <p:cNvSpPr txBox="1"/>
          <p:nvPr/>
        </p:nvSpPr>
        <p:spPr>
          <a:xfrm>
            <a:off x="1879799" y="121765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研磨前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B07A165-D814-4239-B6AB-58B8EB5CFB18}"/>
              </a:ext>
            </a:extLst>
          </p:cNvPr>
          <p:cNvSpPr txBox="1"/>
          <p:nvPr/>
        </p:nvSpPr>
        <p:spPr>
          <a:xfrm>
            <a:off x="6597225" y="122132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研磨後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008DFF9-B0C6-4EC2-8551-078C6B8EDA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81" y="1805358"/>
            <a:ext cx="2035073" cy="310597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7DE0075A-D4E4-4089-923A-18BCA815B90E}"/>
              </a:ext>
            </a:extLst>
          </p:cNvPr>
          <p:cNvSpPr txBox="1"/>
          <p:nvPr/>
        </p:nvSpPr>
        <p:spPr>
          <a:xfrm>
            <a:off x="6306592" y="1214328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酒精擦拭後</a:t>
            </a:r>
          </a:p>
        </p:txBody>
      </p:sp>
    </p:spTree>
    <p:extLst>
      <p:ext uri="{BB962C8B-B14F-4D97-AF65-F5344CB8AC3E}">
        <p14:creationId xmlns:p14="http://schemas.microsoft.com/office/powerpoint/2010/main" val="2272280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3" r="54457"/>
          <a:stretch/>
        </p:blipFill>
        <p:spPr>
          <a:xfrm>
            <a:off x="481674" y="2668548"/>
            <a:ext cx="5985665" cy="23266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17" y="906566"/>
            <a:ext cx="4845910" cy="22502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378578">
            <a:off x="6129802" y="1572096"/>
            <a:ext cx="675075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096725" y="3475452"/>
            <a:ext cx="1243775" cy="352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1"/>
            <a:endCxn id="8" idx="3"/>
          </p:cNvCxnSpPr>
          <p:nvPr/>
        </p:nvCxnSpPr>
        <p:spPr>
          <a:xfrm>
            <a:off x="2096725" y="3651870"/>
            <a:ext cx="1243775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圓角矩形 20"/>
          <p:cNvSpPr/>
          <p:nvPr/>
        </p:nvSpPr>
        <p:spPr>
          <a:xfrm rot="378578">
            <a:off x="5507169" y="1466947"/>
            <a:ext cx="478952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6505" y="3291830"/>
            <a:ext cx="741349" cy="720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02493" y="2020202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/>
              <a:t>軌道</a:t>
            </a:r>
            <a:r>
              <a:rPr lang="en-US" altLang="zh-TW" sz="1800" dirty="0"/>
              <a:t>4</a:t>
            </a:r>
            <a:r>
              <a:rPr lang="zh-TW" altLang="en-US" sz="1800" dirty="0"/>
              <a:t>條 高度約</a:t>
            </a:r>
            <a:r>
              <a:rPr lang="en-US" altLang="zh-TW" sz="1800" dirty="0"/>
              <a:t>25mm</a:t>
            </a:r>
            <a:endParaRPr lang="zh-TW" altLang="en-US" sz="1800" dirty="0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279345" y="2031691"/>
            <a:ext cx="3462785" cy="1412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2"/>
          </p:cNvCxnSpPr>
          <p:nvPr/>
        </p:nvCxnSpPr>
        <p:spPr>
          <a:xfrm flipH="1">
            <a:off x="3182588" y="2110520"/>
            <a:ext cx="3255075" cy="133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104820E-7FFB-4970-AE0F-B310FBD2979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487180" y="2389534"/>
            <a:ext cx="1083261" cy="9022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45" y="1581641"/>
            <a:ext cx="2182232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目前流程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45" y="1581640"/>
            <a:ext cx="1400756" cy="33417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60" y="1581640"/>
            <a:ext cx="2211502" cy="33305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877545" y="1288042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V="1">
            <a:off x="3642630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4847858" y="1738092"/>
            <a:ext cx="446158" cy="31055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rot="5400000" flipH="1">
            <a:off x="2366755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882906" y="4687190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7" t="6125" r="29126" b="15126"/>
          <a:stretch/>
        </p:blipFill>
        <p:spPr>
          <a:xfrm>
            <a:off x="208463" y="1581640"/>
            <a:ext cx="1115899" cy="3347699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1137" y="428194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08463" y="212170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943590" y="367485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94542" y="9920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開門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06924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拆蓋板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556873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研磨前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968662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研磨後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887320" y="2720743"/>
            <a:ext cx="40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塑膠布簾</a:t>
            </a:r>
          </a:p>
        </p:txBody>
      </p:sp>
      <p:sp>
        <p:nvSpPr>
          <p:cNvPr id="28" name="向右箭號 12">
            <a:extLst>
              <a:ext uri="{FF2B5EF4-FFF2-40B4-BE49-F238E27FC236}">
                <a16:creationId xmlns:a16="http://schemas.microsoft.com/office/drawing/2014/main" id="{0167B429-F1C6-4357-8CD3-6D7BABF797ED}"/>
              </a:ext>
            </a:extLst>
          </p:cNvPr>
          <p:cNvSpPr/>
          <p:nvPr/>
        </p:nvSpPr>
        <p:spPr>
          <a:xfrm flipH="1"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14">
            <a:extLst>
              <a:ext uri="{FF2B5EF4-FFF2-40B4-BE49-F238E27FC236}">
                <a16:creationId xmlns:a16="http://schemas.microsoft.com/office/drawing/2014/main" id="{E41FD54B-B0CE-4139-8B1E-0BD303D9AF70}"/>
              </a:ext>
            </a:extLst>
          </p:cNvPr>
          <p:cNvSpPr/>
          <p:nvPr/>
        </p:nvSpPr>
        <p:spPr>
          <a:xfrm flipH="1"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16">
            <a:extLst>
              <a:ext uri="{FF2B5EF4-FFF2-40B4-BE49-F238E27FC236}">
                <a16:creationId xmlns:a16="http://schemas.microsoft.com/office/drawing/2014/main" id="{F703D038-240F-47D0-94EC-66E9877EE55F}"/>
              </a:ext>
            </a:extLst>
          </p:cNvPr>
          <p:cNvSpPr/>
          <p:nvPr/>
        </p:nvSpPr>
        <p:spPr>
          <a:xfrm flipH="1"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101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ITO</a:t>
            </a:r>
            <a:r>
              <a:rPr lang="zh-TW" altLang="en-US" dirty="0"/>
              <a:t> </a:t>
            </a:r>
            <a:r>
              <a:rPr lang="en-US" altLang="zh-TW" dirty="0"/>
              <a:t>Target size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 r="28215" b="15532"/>
          <a:stretch/>
        </p:blipFill>
        <p:spPr>
          <a:xfrm>
            <a:off x="527865" y="1041580"/>
            <a:ext cx="5037149" cy="37354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11" y="546525"/>
            <a:ext cx="1870314" cy="446196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7407315" y="726545"/>
            <a:ext cx="1007007" cy="900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7398866" y="4867005"/>
            <a:ext cx="1178579" cy="14148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 flipV="1">
            <a:off x="8082390" y="771551"/>
            <a:ext cx="180020" cy="414692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5400000">
            <a:off x="8021144" y="275539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2525mm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6296497" y="221520"/>
            <a:ext cx="1020808" cy="24752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17305" y="76532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296497" y="295803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 rot="20673688">
            <a:off x="6379796" y="57167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272mm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499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569196-7D15-4DE2-8174-41FDE33F37F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31" y="1450240"/>
            <a:ext cx="2438400" cy="32512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080B68C-99B3-42D8-81D5-3DD81FA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</a:t>
            </a:r>
            <a:r>
              <a:rPr lang="zh-TW" altLang="en-US" dirty="0"/>
              <a:t>細部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A33AB-D1A3-4822-8CDD-868B5739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6" y="1447541"/>
            <a:ext cx="2438400" cy="32512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C23B8B11-3809-4293-AE5F-BFCE97429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742"/>
          <a:stretch/>
        </p:blipFill>
        <p:spPr>
          <a:xfrm>
            <a:off x="5355551" y="1430850"/>
            <a:ext cx="3086880" cy="33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81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127042</TotalTime>
  <Words>1130</Words>
  <Application>Microsoft Office PowerPoint</Application>
  <PresentationFormat>如螢幕大小 (16:9)</PresentationFormat>
  <Paragraphs>261</Paragraphs>
  <Slides>43</Slides>
  <Notes>0</Notes>
  <HiddenSlides>28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Gill Sans MT</vt:lpstr>
      <vt:lpstr>Office 佈景主題</vt:lpstr>
      <vt:lpstr>Weekly report</vt:lpstr>
      <vt:lpstr>PowerPoint 簡報</vt:lpstr>
      <vt:lpstr>ITO Target研磨自動化評估 L8A目前</vt:lpstr>
      <vt:lpstr>ITO Target研磨自動化評估 </vt:lpstr>
      <vt:lpstr>ITO Target研磨自動化評估 </vt:lpstr>
      <vt:lpstr>Layout</vt:lpstr>
      <vt:lpstr>目前流程</vt:lpstr>
      <vt:lpstr>ITO Target size</vt:lpstr>
      <vt:lpstr>Target細部</vt:lpstr>
      <vt:lpstr>使用工具</vt:lpstr>
      <vt:lpstr>人力成本</vt:lpstr>
      <vt:lpstr>自動化評估</vt:lpstr>
      <vt:lpstr>VPN connection</vt:lpstr>
      <vt:lpstr>Listen node 測試</vt:lpstr>
      <vt:lpstr>無塵布折疊自動化評估 吸盤</vt:lpstr>
      <vt:lpstr>無塵布折疊自動化評估 針型夾具</vt:lpstr>
      <vt:lpstr>PowerPoint 簡報</vt:lpstr>
      <vt:lpstr>穩定度測試</vt:lpstr>
      <vt:lpstr>穩定度測試</vt:lpstr>
      <vt:lpstr>穩定度測試</vt:lpstr>
      <vt:lpstr>動力外骨骼-</vt:lpstr>
      <vt:lpstr>動力外骨骼-唐朝機器人</vt:lpstr>
      <vt:lpstr>模組化仿生手掌 應用情境</vt:lpstr>
      <vt:lpstr>模組化仿生手掌 模組化方式</vt:lpstr>
      <vt:lpstr>Plan A  Robot+3D視覺</vt:lpstr>
      <vt:lpstr>Plan B  Robot+定位機構</vt:lpstr>
      <vt:lpstr>Plan B  XY 伺服平台+整料機</vt:lpstr>
      <vt:lpstr>柔性物件夾取機構</vt:lpstr>
      <vt:lpstr>L8B乾燥劑放置</vt:lpstr>
      <vt:lpstr>L8B乾燥劑放置</vt:lpstr>
      <vt:lpstr>L8B乾燥劑放置</vt:lpstr>
      <vt:lpstr>L8B乾燥劑放置</vt:lpstr>
      <vt:lpstr>L8B乾燥劑放置</vt:lpstr>
      <vt:lpstr>L8B乾燥劑放置</vt:lpstr>
      <vt:lpstr>吸盤測試</vt:lpstr>
      <vt:lpstr>測試反饋</vt:lpstr>
      <vt:lpstr>測試反饋</vt:lpstr>
      <vt:lpstr>測試反饋</vt:lpstr>
      <vt:lpstr>TM robot課程(2月-4月)</vt:lpstr>
      <vt:lpstr>外骨骼機器人評估</vt:lpstr>
      <vt:lpstr>外骨骼機器人測試(ATOUN Model Y) </vt:lpstr>
      <vt:lpstr>外骨骼機器人測試(ATOUN Model Y) </vt:lpstr>
      <vt:lpstr>PowerPoint 簡報</vt:lpstr>
    </vt:vector>
  </TitlesOfParts>
  <Company>BenQ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user</cp:lastModifiedBy>
  <cp:revision>4233</cp:revision>
  <dcterms:created xsi:type="dcterms:W3CDTF">2011-02-08T02:08:58Z</dcterms:created>
  <dcterms:modified xsi:type="dcterms:W3CDTF">2021-06-16T19:27:02Z</dcterms:modified>
</cp:coreProperties>
</file>